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embeddedFontLst>
    <p:embeddedFont>
      <p:font typeface="Franklin Gothic" panose="020B0604020202020204" charset="0"/>
      <p:bold r:id="rId41"/>
    </p:embeddedFont>
    <p:embeddedFont>
      <p:font typeface="Libre Franklin" panose="00000500000000000000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j2ruyrd7kWVrSUMFstCF5xML1G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3443e1a3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3443e1a3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2e0fd78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2e0fd78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3443e1a3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3443e1a3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3443e1a3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3443e1a3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361cc783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361cc783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2207b7962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2207b7962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2207b796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2207b7962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361cc783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361cc783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361cc783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361cc783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361cc783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361cc783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26106d30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26106d30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2207b7962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2207b7962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361cc783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361cc783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361cc78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361cc78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2207b7962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2207b7962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2207b7962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2207b7962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2207b7962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2207b7962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2207b7962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2207b7962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2c366ca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2c366ca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2ec72990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2ec72990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2ec72990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2ec72990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33d0377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33d0377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33d0377a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33d0377a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2207b7962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2207b7962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2ec72990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2ec72990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2ec72990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2ec72990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2207b7962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2207b7962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369064c7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8369064c7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2c366ca7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2c366ca7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361cc783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361cc783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d481ef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7d481ef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32c166d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32c166d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26106d30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26106d30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3443e1a3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3443e1a3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2e0fd78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2e0fd78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26106d30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26106d30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3443e1a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3443e1a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 b="0" cap="none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3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4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Franklin Gothic"/>
              <a:buNone/>
              <a:defRPr sz="24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2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Franklin Gothic"/>
              <a:buNone/>
              <a:defRPr sz="2400" b="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>
            <a:spLocks noGrp="1"/>
          </p:cNvSpPr>
          <p:nvPr>
            <p:ph type="pic" idx="2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 rot="5400000">
            <a:off x="4269976" y="-1352783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7914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/>
            </a:lvl1pPr>
            <a:lvl2pPr marL="914400" lvl="1" indent="-31038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2pPr>
            <a:lvl3pPr marL="1371600" lvl="2" indent="-30454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96"/>
              <a:buChar char="◼"/>
              <a:defRPr/>
            </a:lvl3pPr>
            <a:lvl4pPr marL="1828800" lvl="3" indent="-29286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4pPr>
            <a:lvl5pPr marL="2286000" lvl="4" indent="-29286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nklin Gothic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4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27914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sz="1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038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54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9286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9286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9870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98703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3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-samples/serverless-sagemaker-orchestratio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apigatewa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-samples/serverless-sagemaker-orchestr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serverless-application-model/latest/developerguide/sam-specification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docs.aws.amazon.com/en_pv/serverless-application-model/latest/developerguide/serverless-sam-cli-install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Franklin Gothic"/>
              <a:buNone/>
            </a:pPr>
            <a:r>
              <a:rPr lang="en-US" sz="7200" b="1"/>
              <a:t>SERVERLESS COMPUTING</a:t>
            </a:r>
            <a:endParaRPr sz="7200" b="1"/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40"/>
              <a:buNone/>
            </a:pPr>
            <a:r>
              <a:rPr lang="en-US" sz="2000" b="1"/>
              <a:t>-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MANSOUREH LORD &amp;  KARTHIKA DHARMIA RAJENDRAN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3443e1a37_0_11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CADE4"/>
                </a:solidFill>
              </a:rPr>
              <a:t>CI/CD Pipeline in GitLab</a:t>
            </a:r>
            <a:endParaRPr sz="4800" b="1">
              <a:solidFill>
                <a:srgbClr val="1CADE4"/>
              </a:solidFill>
            </a:endParaRPr>
          </a:p>
        </p:txBody>
      </p:sp>
      <p:sp>
        <p:nvSpPr>
          <p:cNvPr id="160" name="Google Shape;160;g83443e1a37_0_11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194800" cy="363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83443e1a37_0_11"/>
          <p:cNvSpPr txBox="1">
            <a:spLocks noGrp="1"/>
          </p:cNvSpPr>
          <p:nvPr>
            <p:ph type="body" idx="2"/>
          </p:nvPr>
        </p:nvSpPr>
        <p:spPr>
          <a:xfrm>
            <a:off x="6416039" y="2228003"/>
            <a:ext cx="5194800" cy="363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◼"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.gitlab-ci.yml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file defines sets of jobs with constraints of how and when they should be run.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◼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Push the .gitlab-ci.yml to your GitLab repository.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◼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 GitLab, 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Runners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run the jobs that you define in .gitlab-ci.yml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◼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any push to your repository, GitLab will look for the .gitlab-ci.yml file and start jobs on </a:t>
            </a:r>
            <a:r>
              <a:rPr lang="en-U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Runners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according to the contents of the file, for that commit.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83443e1a37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1924875"/>
            <a:ext cx="5677251" cy="404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83443e1a37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700" y="854910"/>
            <a:ext cx="941525" cy="7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2e0fd7835_0_0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          </a:t>
            </a:r>
            <a:r>
              <a:rPr lang="en-US" sz="4800" b="1">
                <a:solidFill>
                  <a:srgbClr val="1CADE4"/>
                </a:solidFill>
              </a:rPr>
              <a:t>Terraform</a:t>
            </a:r>
            <a:r>
              <a:rPr lang="en-US" sz="4800" b="1"/>
              <a:t>   </a:t>
            </a:r>
            <a:endParaRPr sz="4800" b="1"/>
          </a:p>
        </p:txBody>
      </p:sp>
      <p:sp>
        <p:nvSpPr>
          <p:cNvPr id="169" name="Google Shape;169;g82e0fd7835_0_0"/>
          <p:cNvSpPr txBox="1">
            <a:spLocks noGrp="1"/>
          </p:cNvSpPr>
          <p:nvPr>
            <p:ph type="body" idx="1"/>
          </p:nvPr>
        </p:nvSpPr>
        <p:spPr>
          <a:xfrm>
            <a:off x="133725" y="2228000"/>
            <a:ext cx="5514600" cy="1527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33756" algn="l" rtl="0">
              <a:spcBef>
                <a:spcPts val="360"/>
              </a:spcBef>
              <a:spcAft>
                <a:spcPts val="0"/>
              </a:spcAft>
              <a:buSzPts val="1656"/>
              <a:buFont typeface="Arial"/>
              <a:buChar char="◼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Open Source Project from HashiCorp.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33756" algn="l" rtl="0">
              <a:spcBef>
                <a:spcPts val="0"/>
              </a:spcBef>
              <a:spcAft>
                <a:spcPts val="0"/>
              </a:spcAft>
              <a:buSzPts val="1656"/>
              <a:buFont typeface="Arial"/>
              <a:buChar char="◼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Multi-Cloud support(AWS, Azure, GCP etc).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33756" algn="l" rtl="0">
              <a:spcBef>
                <a:spcPts val="0"/>
              </a:spcBef>
              <a:spcAft>
                <a:spcPts val="0"/>
              </a:spcAft>
              <a:buSzPts val="1656"/>
              <a:buFont typeface="Arial"/>
              <a:buChar char="◼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Multiple providers and services to be combined.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g82e0fd783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50" y="3628850"/>
            <a:ext cx="6129578" cy="297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82e0fd783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650" y="790358"/>
            <a:ext cx="94297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82e0fd783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5313" y="4096825"/>
            <a:ext cx="4139075" cy="241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82e0fd7835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1525" y="729650"/>
            <a:ext cx="3886650" cy="289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3443e1a37_0_35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1CADE4"/>
                </a:solidFill>
              </a:rPr>
              <a:t>Terraform Commands</a:t>
            </a:r>
            <a:endParaRPr sz="6000" b="1">
              <a:solidFill>
                <a:srgbClr val="1CADE4"/>
              </a:solidFill>
            </a:endParaRPr>
          </a:p>
        </p:txBody>
      </p:sp>
      <p:pic>
        <p:nvPicPr>
          <p:cNvPr id="179" name="Google Shape;179;g83443e1a37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5125" y="1717850"/>
            <a:ext cx="5325575" cy="214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83443e1a37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00" y="1777625"/>
            <a:ext cx="5161849" cy="479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83443e1a37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5125" y="3965450"/>
            <a:ext cx="5325577" cy="26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3443e1a37_0_24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1CADE4"/>
                </a:solidFill>
              </a:rPr>
              <a:t>Comparison </a:t>
            </a:r>
            <a:endParaRPr sz="6000" b="1">
              <a:solidFill>
                <a:srgbClr val="1CADE4"/>
              </a:solidFill>
            </a:endParaRPr>
          </a:p>
        </p:txBody>
      </p:sp>
      <p:pic>
        <p:nvPicPr>
          <p:cNvPr id="187" name="Google Shape;187;g83443e1a37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900" y="1717858"/>
            <a:ext cx="11196238" cy="4835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361cc7835_0_35"/>
          <p:cNvSpPr txBox="1">
            <a:spLocks noGrp="1"/>
          </p:cNvSpPr>
          <p:nvPr>
            <p:ph type="title"/>
          </p:nvPr>
        </p:nvSpPr>
        <p:spPr>
          <a:xfrm>
            <a:off x="581200" y="3176725"/>
            <a:ext cx="11322300" cy="1420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lvl="0" indent="0" algn="ctr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7200" b="1" dirty="0">
                <a:solidFill>
                  <a:schemeClr val="accen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erverless </a:t>
            </a:r>
            <a:r>
              <a:rPr lang="en-US" sz="7200" b="1" dirty="0" err="1">
                <a:solidFill>
                  <a:schemeClr val="accen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Sagemaker</a:t>
            </a:r>
            <a:endParaRPr b="1" dirty="0">
              <a:solidFill>
                <a:schemeClr val="accent1"/>
              </a:solidFill>
            </a:endParaRPr>
          </a:p>
          <a:p>
            <a:pPr marL="457200" lvl="0" indent="0" algn="ctr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7200" b="1" dirty="0">
                <a:solidFill>
                  <a:schemeClr val="accen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rchestration</a:t>
            </a:r>
            <a:r>
              <a:rPr lang="en-US" sz="72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Demo</a:t>
            </a:r>
            <a:endParaRPr sz="72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207b7962_1_11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>
                <a:solidFill>
                  <a:srgbClr val="10B4F2"/>
                </a:solidFill>
              </a:rPr>
              <a:t>Anatomy of a Lambda Function</a:t>
            </a:r>
            <a:endParaRPr sz="4800" b="1">
              <a:solidFill>
                <a:srgbClr val="10B4F2"/>
              </a:solidFill>
            </a:endParaRPr>
          </a:p>
        </p:txBody>
      </p:sp>
      <p:pic>
        <p:nvPicPr>
          <p:cNvPr id="198" name="Google Shape;198;g72207b7962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870258"/>
            <a:ext cx="7513882" cy="4835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2207b7962_1_18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0B4F2"/>
                </a:solidFill>
              </a:rPr>
              <a:t>Anatomy of a Lambda Function</a:t>
            </a:r>
            <a:endParaRPr sz="4800" b="1">
              <a:solidFill>
                <a:srgbClr val="10B4F2"/>
              </a:solidFill>
            </a:endParaRPr>
          </a:p>
        </p:txBody>
      </p:sp>
      <p:sp>
        <p:nvSpPr>
          <p:cNvPr id="204" name="Google Shape;204;g72207b7962_1_18"/>
          <p:cNvSpPr txBox="1">
            <a:spLocks noGrp="1"/>
          </p:cNvSpPr>
          <p:nvPr>
            <p:ph type="body" idx="1"/>
          </p:nvPr>
        </p:nvSpPr>
        <p:spPr>
          <a:xfrm>
            <a:off x="581200" y="1907275"/>
            <a:ext cx="3100200" cy="1617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Handler()Function</a:t>
            </a:r>
            <a:endParaRPr sz="2400" u="sng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Function to be executed upon invocation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5" name="Google Shape;205;g72207b7962_1_18"/>
          <p:cNvSpPr txBox="1">
            <a:spLocks noGrp="1"/>
          </p:cNvSpPr>
          <p:nvPr>
            <p:ph type="body" idx="1"/>
          </p:nvPr>
        </p:nvSpPr>
        <p:spPr>
          <a:xfrm>
            <a:off x="3705400" y="1907275"/>
            <a:ext cx="3100200" cy="1617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Event Object</a:t>
            </a:r>
            <a:endParaRPr sz="2400" u="sng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Data sent during lambda function invocation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6" name="Google Shape;206;g72207b7962_1_18"/>
          <p:cNvSpPr txBox="1">
            <a:spLocks noGrp="1"/>
          </p:cNvSpPr>
          <p:nvPr>
            <p:ph type="body" idx="1"/>
          </p:nvPr>
        </p:nvSpPr>
        <p:spPr>
          <a:xfrm>
            <a:off x="7439200" y="2059675"/>
            <a:ext cx="3100200" cy="1617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Context Object</a:t>
            </a:r>
            <a:endParaRPr sz="2400" u="sng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Methods available to interact with runtime information (Request ID, Log group, …)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7" name="Google Shape;207;g72207b7962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52875"/>
            <a:ext cx="11887203" cy="271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361cc7835_0_1"/>
          <p:cNvSpPr txBox="1">
            <a:spLocks noGrp="1"/>
          </p:cNvSpPr>
          <p:nvPr>
            <p:ph type="title"/>
          </p:nvPr>
        </p:nvSpPr>
        <p:spPr>
          <a:xfrm>
            <a:off x="58124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0B4F2"/>
                </a:solidFill>
              </a:rPr>
              <a:t>The Function Lifecycle</a:t>
            </a:r>
            <a:endParaRPr sz="4800" b="1">
              <a:solidFill>
                <a:srgbClr val="10B4F2"/>
              </a:solidFill>
            </a:endParaRPr>
          </a:p>
        </p:txBody>
      </p:sp>
      <p:pic>
        <p:nvPicPr>
          <p:cNvPr id="213" name="Google Shape;213;g8361cc7835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48975"/>
            <a:ext cx="11887204" cy="441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361cc7835_0_6"/>
          <p:cNvSpPr txBox="1">
            <a:spLocks noGrp="1"/>
          </p:cNvSpPr>
          <p:nvPr>
            <p:ph type="title"/>
          </p:nvPr>
        </p:nvSpPr>
        <p:spPr>
          <a:xfrm>
            <a:off x="581243" y="5772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0B4F2"/>
                </a:solidFill>
              </a:rPr>
              <a:t>Measuring With AWS X-Ray</a:t>
            </a:r>
            <a:endParaRPr sz="4800" b="1">
              <a:solidFill>
                <a:srgbClr val="10B4F2"/>
              </a:solidFill>
            </a:endParaRPr>
          </a:p>
        </p:txBody>
      </p:sp>
      <p:sp>
        <p:nvSpPr>
          <p:cNvPr id="219" name="Google Shape;219;g8361cc7835_0_6"/>
          <p:cNvSpPr txBox="1">
            <a:spLocks noGrp="1"/>
          </p:cNvSpPr>
          <p:nvPr>
            <p:ph type="body" idx="1"/>
          </p:nvPr>
        </p:nvSpPr>
        <p:spPr>
          <a:xfrm>
            <a:off x="581193" y="1847003"/>
            <a:ext cx="5194800" cy="363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b="1"/>
              <a:t>Profile and troubleshoot serverless applications:</a:t>
            </a:r>
            <a:endParaRPr sz="2400" b="1"/>
          </a:p>
          <a:p>
            <a:pPr marL="457200" lvl="0" indent="-368300" algn="l" rtl="0">
              <a:spcBef>
                <a:spcPts val="360"/>
              </a:spcBef>
              <a:spcAft>
                <a:spcPts val="0"/>
              </a:spcAft>
              <a:buSzPts val="2200"/>
              <a:buChar char="◼"/>
            </a:pPr>
            <a:r>
              <a:rPr lang="en-US" sz="2200"/>
              <a:t>Lambda instruments incoming requests and can capture calls made in code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◼"/>
            </a:pPr>
            <a:r>
              <a:rPr lang="en-US" sz="2200"/>
              <a:t>API gateway inserts tracing header into HTTP calls and reports data back to X-Ray</a:t>
            </a:r>
            <a:endParaRPr sz="22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 b="1"/>
          </a:p>
        </p:txBody>
      </p:sp>
      <p:pic>
        <p:nvPicPr>
          <p:cNvPr id="220" name="Google Shape;220;g8361cc7835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600" y="5152163"/>
            <a:ext cx="3894916" cy="14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8361cc7835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400" y="1828950"/>
            <a:ext cx="6027502" cy="2957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8361cc7835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8400" y="4911900"/>
            <a:ext cx="6027500" cy="1719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361cc7835_0_14"/>
          <p:cNvSpPr txBox="1">
            <a:spLocks noGrp="1"/>
          </p:cNvSpPr>
          <p:nvPr>
            <p:ph type="title"/>
          </p:nvPr>
        </p:nvSpPr>
        <p:spPr>
          <a:xfrm>
            <a:off x="58124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0B4F2"/>
                </a:solidFill>
              </a:rPr>
              <a:t>X-Ray Trace Example </a:t>
            </a:r>
            <a:endParaRPr sz="4800" b="1">
              <a:solidFill>
                <a:srgbClr val="10B4F2"/>
              </a:solidFill>
            </a:endParaRPr>
          </a:p>
        </p:txBody>
      </p:sp>
      <p:pic>
        <p:nvPicPr>
          <p:cNvPr id="228" name="Google Shape;228;g8361cc7835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946449"/>
            <a:ext cx="11458350" cy="4304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26106d30e_0_16"/>
          <p:cNvSpPr txBox="1">
            <a:spLocks noGrp="1"/>
          </p:cNvSpPr>
          <p:nvPr>
            <p:ph type="title"/>
          </p:nvPr>
        </p:nvSpPr>
        <p:spPr>
          <a:xfrm>
            <a:off x="767850" y="933450"/>
            <a:ext cx="3296100" cy="1307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/>
              <a:t>AWS Management Console</a:t>
            </a:r>
            <a:endParaRPr sz="3600" b="1"/>
          </a:p>
        </p:txBody>
      </p:sp>
      <p:sp>
        <p:nvSpPr>
          <p:cNvPr id="97" name="Google Shape;97;g826106d30e_0_16"/>
          <p:cNvSpPr txBox="1">
            <a:spLocks noGrp="1"/>
          </p:cNvSpPr>
          <p:nvPr>
            <p:ph type="body" idx="2"/>
          </p:nvPr>
        </p:nvSpPr>
        <p:spPr>
          <a:xfrm>
            <a:off x="614750" y="2240850"/>
            <a:ext cx="3351900" cy="381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CADE4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CADE4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CADE4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1CADE4"/>
                </a:solidFill>
                <a:latin typeface="Arial"/>
                <a:ea typeface="Arial"/>
                <a:cs typeface="Arial"/>
                <a:sym typeface="Arial"/>
              </a:rPr>
              <a:t>◼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Lambda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unction</a:t>
            </a:r>
            <a:endParaRPr sz="2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Choose runtime and required IAM policy as role.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g826106d30e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038" y="1179825"/>
            <a:ext cx="3103575" cy="33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826106d30e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7775" y="4975200"/>
            <a:ext cx="2572924" cy="13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826106d30e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150" y="1179825"/>
            <a:ext cx="3702475" cy="34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2207b7962_1_116"/>
          <p:cNvSpPr txBox="1">
            <a:spLocks noGrp="1"/>
          </p:cNvSpPr>
          <p:nvPr>
            <p:ph type="title"/>
          </p:nvPr>
        </p:nvSpPr>
        <p:spPr>
          <a:xfrm>
            <a:off x="581243" y="348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10B4F2"/>
                </a:solidFill>
              </a:rPr>
              <a:t>Cold Starts - static initialization</a:t>
            </a:r>
            <a:endParaRPr sz="4000" b="1" dirty="0">
              <a:solidFill>
                <a:srgbClr val="10B4F2"/>
              </a:solidFill>
            </a:endParaRPr>
          </a:p>
        </p:txBody>
      </p:sp>
      <p:sp>
        <p:nvSpPr>
          <p:cNvPr id="234" name="Google Shape;234;g72207b7962_1_116"/>
          <p:cNvSpPr txBox="1">
            <a:spLocks noGrp="1"/>
          </p:cNvSpPr>
          <p:nvPr>
            <p:ph type="body" idx="1"/>
          </p:nvPr>
        </p:nvSpPr>
        <p:spPr>
          <a:xfrm>
            <a:off x="581200" y="1470400"/>
            <a:ext cx="6203400" cy="5487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b="1"/>
              <a:t>influenced by:</a:t>
            </a:r>
            <a:endParaRPr sz="2400" b="1"/>
          </a:p>
          <a:p>
            <a:pPr marL="457200" lvl="0" indent="-3810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Size of function package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Amount of code 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Amount of initialization work</a:t>
            </a:r>
            <a:endParaRPr sz="2400"/>
          </a:p>
          <a:p>
            <a:pPr marL="91440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b="1"/>
              <a:t>What can help?</a:t>
            </a:r>
            <a:endParaRPr sz="2400" b="1"/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900FF"/>
                </a:solidFill>
              </a:rPr>
              <a:t>Code optimization</a:t>
            </a:r>
            <a:endParaRPr sz="2400">
              <a:solidFill>
                <a:srgbClr val="9900FF"/>
              </a:solidFill>
            </a:endParaRPr>
          </a:p>
          <a:p>
            <a:pPr marL="914400" lvl="0" indent="-3810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Import only what you need; trim SDKs</a:t>
            </a:r>
            <a:endParaRPr sz="2400"/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execution environments are reused</a:t>
            </a:r>
            <a:endParaRPr sz="2400"/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Lazily load variables </a:t>
            </a:r>
            <a:endParaRPr sz="2400"/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clear out used variables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900FF"/>
                </a:solidFill>
              </a:rPr>
              <a:t>Provisioned Concurrency</a:t>
            </a:r>
            <a:endParaRPr sz="2400">
              <a:solidFill>
                <a:srgbClr val="99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5" name="Google Shape;235;g72207b7962_1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200" y="1602265"/>
            <a:ext cx="4805950" cy="5086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361cc7835_0_19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>
                <a:solidFill>
                  <a:srgbClr val="1CADE4"/>
                </a:solidFill>
                <a:latin typeface="Arial"/>
                <a:ea typeface="Arial"/>
                <a:cs typeface="Arial"/>
                <a:sym typeface="Arial"/>
              </a:rPr>
              <a:t>Provisioned Concurrency</a:t>
            </a:r>
            <a:endParaRPr sz="4800" b="1">
              <a:solidFill>
                <a:srgbClr val="1CAD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8361cc7835_0_19"/>
          <p:cNvSpPr txBox="1">
            <a:spLocks noGrp="1"/>
          </p:cNvSpPr>
          <p:nvPr>
            <p:ph type="body" idx="1"/>
          </p:nvPr>
        </p:nvSpPr>
        <p:spPr>
          <a:xfrm>
            <a:off x="581191" y="2250891"/>
            <a:ext cx="5194800" cy="557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  <a:highlight>
                <a:schemeClr val="dk2"/>
              </a:highlight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  <a:highlight>
                <a:schemeClr val="dk2"/>
              </a:highlight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  <a:highlight>
                <a:schemeClr val="dk2"/>
              </a:highlight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>
              <a:highlight>
                <a:schemeClr val="dk2"/>
              </a:highlight>
            </a:endParaRPr>
          </a:p>
        </p:txBody>
      </p:sp>
      <p:pic>
        <p:nvPicPr>
          <p:cNvPr id="242" name="Google Shape;242;g8361cc7835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025" y="1597025"/>
            <a:ext cx="4971049" cy="1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8361cc7835_0_19"/>
          <p:cNvSpPr txBox="1">
            <a:spLocks noGrp="1"/>
          </p:cNvSpPr>
          <p:nvPr>
            <p:ph type="body" idx="2"/>
          </p:nvPr>
        </p:nvSpPr>
        <p:spPr>
          <a:xfrm>
            <a:off x="581200" y="1921775"/>
            <a:ext cx="5194800" cy="393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CADE4"/>
                </a:solidFill>
                <a:latin typeface="Arial"/>
                <a:ea typeface="Arial"/>
                <a:cs typeface="Arial"/>
                <a:sym typeface="Arial"/>
              </a:rPr>
              <a:t>◼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Lambda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First compute service with automated scaling and complete elimination of machine or container maintenance.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CADE4"/>
                </a:solidFill>
                <a:latin typeface="Arial"/>
                <a:ea typeface="Arial"/>
                <a:cs typeface="Arial"/>
                <a:sym typeface="Arial"/>
              </a:rPr>
              <a:t>◼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Cold start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Process that could take 50 - 200 ms (or longer depending on the runtime you choose) before any    execution actually started.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g8361cc7835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025" y="3870275"/>
            <a:ext cx="4671125" cy="1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361cc7835_0_27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CADE4"/>
                </a:solidFill>
                <a:latin typeface="Arial"/>
                <a:ea typeface="Arial"/>
                <a:cs typeface="Arial"/>
                <a:sym typeface="Arial"/>
              </a:rPr>
              <a:t>Provisioned Concurrency</a:t>
            </a:r>
            <a:endParaRPr sz="4800" b="1">
              <a:solidFill>
                <a:srgbClr val="1CAD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8361cc7835_0_27"/>
          <p:cNvSpPr txBox="1">
            <a:spLocks noGrp="1"/>
          </p:cNvSpPr>
          <p:nvPr>
            <p:ph type="body" idx="1"/>
          </p:nvPr>
        </p:nvSpPr>
        <p:spPr>
          <a:xfrm>
            <a:off x="581200" y="1826250"/>
            <a:ext cx="5194800" cy="249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Experiment: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Lambda functions that use the same Java code and can be triggered by</a:t>
            </a:r>
            <a:r>
              <a:rPr lang="en-US" sz="18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Amazon API Gateway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To simulate a production workload, these functions are repeating some mathematical computation 10 million times in the initialization phase and 200,000 times for each invocation. </a:t>
            </a:r>
            <a:endParaRPr sz="1800"/>
          </a:p>
        </p:txBody>
      </p:sp>
      <p:pic>
        <p:nvPicPr>
          <p:cNvPr id="251" name="Google Shape;251;g8361cc7835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050" y="4317150"/>
            <a:ext cx="5314201" cy="22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8361cc7835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469550"/>
            <a:ext cx="5979675" cy="20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8361cc7835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8775" y="1870250"/>
            <a:ext cx="4852174" cy="22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2207b7962_1_64"/>
          <p:cNvSpPr txBox="1">
            <a:spLocks noGrp="1"/>
          </p:cNvSpPr>
          <p:nvPr>
            <p:ph type="title"/>
          </p:nvPr>
        </p:nvSpPr>
        <p:spPr>
          <a:xfrm>
            <a:off x="581193" y="6534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0B4F2"/>
                </a:solidFill>
              </a:rPr>
              <a:t>Lambda Layer</a:t>
            </a:r>
            <a:endParaRPr sz="4800" b="1">
              <a:solidFill>
                <a:srgbClr val="10B4F2"/>
              </a:solidFill>
            </a:endParaRPr>
          </a:p>
        </p:txBody>
      </p:sp>
      <p:pic>
        <p:nvPicPr>
          <p:cNvPr id="259" name="Google Shape;259;g72207b7962_1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000" y="1946450"/>
            <a:ext cx="7219500" cy="440699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72207b7962_1_64"/>
          <p:cNvSpPr txBox="1">
            <a:spLocks noGrp="1"/>
          </p:cNvSpPr>
          <p:nvPr>
            <p:ph type="body" idx="1"/>
          </p:nvPr>
        </p:nvSpPr>
        <p:spPr>
          <a:xfrm>
            <a:off x="355050" y="1847000"/>
            <a:ext cx="4341000" cy="4835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There will be a lot of duplicated code in Lambda functions here.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 Lambda Layer save on code duplication.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You can have five layers and Each layer is a zip file. 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Layers are immutable and can be versioned to manage updates.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2207b7962_1_91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0B4F2"/>
                </a:solidFill>
              </a:rPr>
              <a:t>No Orchestration In Code</a:t>
            </a:r>
            <a:endParaRPr sz="4800" b="1">
              <a:solidFill>
                <a:srgbClr val="10B4F2"/>
              </a:solidFill>
            </a:endParaRPr>
          </a:p>
        </p:txBody>
      </p:sp>
      <p:pic>
        <p:nvPicPr>
          <p:cNvPr id="266" name="Google Shape;266;g72207b7962_1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03658"/>
            <a:ext cx="11887198" cy="3463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2207b7962_1_96"/>
          <p:cNvSpPr txBox="1">
            <a:spLocks noGrp="1"/>
          </p:cNvSpPr>
          <p:nvPr>
            <p:ph type="title"/>
          </p:nvPr>
        </p:nvSpPr>
        <p:spPr>
          <a:xfrm>
            <a:off x="58124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0B4F2"/>
                </a:solidFill>
              </a:rPr>
              <a:t>AWS Step Function</a:t>
            </a:r>
            <a:endParaRPr sz="4800" b="1">
              <a:solidFill>
                <a:srgbClr val="10B4F2"/>
              </a:solidFill>
            </a:endParaRPr>
          </a:p>
        </p:txBody>
      </p:sp>
      <p:sp>
        <p:nvSpPr>
          <p:cNvPr id="272" name="Google Shape;272;g72207b7962_1_96"/>
          <p:cNvSpPr txBox="1">
            <a:spLocks noGrp="1"/>
          </p:cNvSpPr>
          <p:nvPr>
            <p:ph type="body" idx="2"/>
          </p:nvPr>
        </p:nvSpPr>
        <p:spPr>
          <a:xfrm>
            <a:off x="472450" y="1888775"/>
            <a:ext cx="6694500" cy="4131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b="1"/>
              <a:t>Serverless</a:t>
            </a:r>
            <a:r>
              <a:rPr lang="en-US" sz="2400"/>
              <a:t> workflow management with zero administration:</a:t>
            </a:r>
            <a:endParaRPr sz="2400"/>
          </a:p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Make it easy to coordinate the components of distributed  applications and microservices using visual workflow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Logs the state of each step, so when things do go wrong, you can diagnose  and debug problem quickly</a:t>
            </a:r>
            <a:endParaRPr sz="240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73" name="Google Shape;273;g72207b7962_1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9350" y="1870258"/>
            <a:ext cx="4530912" cy="483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2207b7962_1_109"/>
          <p:cNvSpPr txBox="1">
            <a:spLocks noGrp="1"/>
          </p:cNvSpPr>
          <p:nvPr>
            <p:ph type="title"/>
          </p:nvPr>
        </p:nvSpPr>
        <p:spPr>
          <a:xfrm>
            <a:off x="58124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0B4F2"/>
                </a:solidFill>
              </a:rPr>
              <a:t>Event passing with AWS EventBridge</a:t>
            </a:r>
            <a:endParaRPr sz="4800" b="1">
              <a:solidFill>
                <a:srgbClr val="10B4F2"/>
              </a:solidFill>
            </a:endParaRPr>
          </a:p>
        </p:txBody>
      </p:sp>
      <p:pic>
        <p:nvPicPr>
          <p:cNvPr id="279" name="Google Shape;279;g72207b7962_1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675" y="1902050"/>
            <a:ext cx="5758687" cy="256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72207b7962_1_109"/>
          <p:cNvSpPr txBox="1">
            <a:spLocks noGrp="1"/>
          </p:cNvSpPr>
          <p:nvPr>
            <p:ph type="body" idx="2"/>
          </p:nvPr>
        </p:nvSpPr>
        <p:spPr>
          <a:xfrm>
            <a:off x="472450" y="1946450"/>
            <a:ext cx="5157300" cy="319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</a:rPr>
              <a:t>use Lambda functions to </a:t>
            </a:r>
            <a:r>
              <a:rPr lang="en-US" sz="2400" b="1">
                <a:solidFill>
                  <a:srgbClr val="0000FF"/>
                </a:solidFill>
              </a:rPr>
              <a:t>Transform not Transport</a:t>
            </a:r>
            <a:endParaRPr sz="2400">
              <a:solidFill>
                <a:srgbClr val="0000FF"/>
              </a:solidFill>
            </a:endParaRPr>
          </a:p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For AWS EventBridge, services don’t need to know about each other, only about the bus.</a:t>
            </a: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81" name="Google Shape;281;g72207b7962_1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50" y="4599750"/>
            <a:ext cx="2770550" cy="19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72207b7962_1_109"/>
          <p:cNvSpPr txBox="1"/>
          <p:nvPr/>
        </p:nvSpPr>
        <p:spPr>
          <a:xfrm>
            <a:off x="3657600" y="5029200"/>
            <a:ext cx="7730700" cy="15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◼"/>
            </a:pPr>
            <a:r>
              <a:rPr lang="en-US" sz="24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Services can both produce massages on to the bus and consume just the massages they need from the bus.</a:t>
            </a:r>
            <a:endParaRPr sz="24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2c366ca7f_0_0"/>
          <p:cNvSpPr txBox="1">
            <a:spLocks noGrp="1"/>
          </p:cNvSpPr>
          <p:nvPr>
            <p:ph type="title"/>
          </p:nvPr>
        </p:nvSpPr>
        <p:spPr>
          <a:xfrm>
            <a:off x="581243" y="5772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0B4F2"/>
                </a:solidFill>
              </a:rPr>
              <a:t>CPU-bound Example</a:t>
            </a:r>
            <a:endParaRPr sz="4800" b="1">
              <a:solidFill>
                <a:srgbClr val="10B4F2"/>
              </a:solidFill>
            </a:endParaRPr>
          </a:p>
        </p:txBody>
      </p:sp>
      <p:sp>
        <p:nvSpPr>
          <p:cNvPr id="288" name="Google Shape;288;g72c366ca7f_0_0"/>
          <p:cNvSpPr txBox="1">
            <a:spLocks noGrp="1"/>
          </p:cNvSpPr>
          <p:nvPr>
            <p:ph type="body" idx="1"/>
          </p:nvPr>
        </p:nvSpPr>
        <p:spPr>
          <a:xfrm>
            <a:off x="581200" y="1783750"/>
            <a:ext cx="11029500" cy="1244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b="1"/>
              <a:t>“Compute 1,000 times all prime numbers smaller than 1M”</a:t>
            </a:r>
            <a:endParaRPr sz="2400"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 b="1"/>
          </a:p>
        </p:txBody>
      </p:sp>
      <p:pic>
        <p:nvPicPr>
          <p:cNvPr id="289" name="Google Shape;289;g72c366ca7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275" y="2248800"/>
            <a:ext cx="8653722" cy="2233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72c366ca7f_0_0"/>
          <p:cNvSpPr txBox="1">
            <a:spLocks noGrp="1"/>
          </p:cNvSpPr>
          <p:nvPr>
            <p:ph type="body" idx="1"/>
          </p:nvPr>
        </p:nvSpPr>
        <p:spPr>
          <a:xfrm>
            <a:off x="733600" y="4696125"/>
            <a:ext cx="11029500" cy="223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more memory ⇒ more CPU and I/O ⇒  save time and money</a:t>
            </a: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match resource allocation (up to 3GB)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&lt;1.8GB is single core.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&gt;1.8 GB is multicore. CPU bound workloads will gains, but need to               multithread. I/O bound workloads will see gains.</a:t>
            </a: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2ec729902_0_8"/>
          <p:cNvSpPr txBox="1">
            <a:spLocks noGrp="1"/>
          </p:cNvSpPr>
          <p:nvPr>
            <p:ph type="title"/>
          </p:nvPr>
        </p:nvSpPr>
        <p:spPr>
          <a:xfrm>
            <a:off x="581243" y="5772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0B4F2"/>
                </a:solidFill>
              </a:rPr>
              <a:t>AWS Lambda Power Tuning</a:t>
            </a:r>
            <a:endParaRPr sz="4800" b="1">
              <a:solidFill>
                <a:srgbClr val="10B4F2"/>
              </a:solidFill>
            </a:endParaRPr>
          </a:p>
        </p:txBody>
      </p:sp>
      <p:sp>
        <p:nvSpPr>
          <p:cNvPr id="296" name="Google Shape;296;g72ec729902_0_8"/>
          <p:cNvSpPr txBox="1">
            <a:spLocks noGrp="1"/>
          </p:cNvSpPr>
          <p:nvPr>
            <p:ph type="body" idx="1"/>
          </p:nvPr>
        </p:nvSpPr>
        <p:spPr>
          <a:xfrm>
            <a:off x="733600" y="1876725"/>
            <a:ext cx="6871800" cy="4196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</a:rPr>
              <a:t>Features:</a:t>
            </a:r>
            <a:endParaRPr sz="2400" b="1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Data-driven cost and performance optimization for AWS Lambda</a:t>
            </a:r>
            <a:endParaRPr sz="2400" b="1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available as an AWS serverless application repository app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Easy to integrate with CI/CD</a:t>
            </a:r>
            <a:endParaRPr sz="2400"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2400" b="1"/>
          </a:p>
        </p:txBody>
      </p:sp>
      <p:pic>
        <p:nvPicPr>
          <p:cNvPr id="297" name="Google Shape;297;g72ec729902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6700" y="1720250"/>
            <a:ext cx="3605799" cy="488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2ec729902_0_16"/>
          <p:cNvSpPr txBox="1">
            <a:spLocks noGrp="1"/>
          </p:cNvSpPr>
          <p:nvPr>
            <p:ph type="title"/>
          </p:nvPr>
        </p:nvSpPr>
        <p:spPr>
          <a:xfrm>
            <a:off x="581243" y="5772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0B4F2"/>
                </a:solidFill>
              </a:rPr>
              <a:t>AWS Lambda Power Tuning </a:t>
            </a:r>
            <a:endParaRPr sz="4800" b="1">
              <a:solidFill>
                <a:srgbClr val="10B4F2"/>
              </a:solidFill>
            </a:endParaRPr>
          </a:p>
        </p:txBody>
      </p:sp>
      <p:pic>
        <p:nvPicPr>
          <p:cNvPr id="303" name="Google Shape;303;g72ec729902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00" y="2937050"/>
            <a:ext cx="5085026" cy="2121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72ec729902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600" y="2251250"/>
            <a:ext cx="4717806" cy="22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72ec729902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9800" y="4537250"/>
            <a:ext cx="5189274" cy="22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72ec729902_0_16"/>
          <p:cNvSpPr txBox="1"/>
          <p:nvPr/>
        </p:nvSpPr>
        <p:spPr>
          <a:xfrm>
            <a:off x="915650" y="2412025"/>
            <a:ext cx="28218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41B4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input</a:t>
            </a:r>
            <a:endParaRPr sz="2400" b="1">
              <a:solidFill>
                <a:srgbClr val="741B4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7" name="Google Shape;307;g72ec729902_0_16"/>
          <p:cNvSpPr txBox="1"/>
          <p:nvPr/>
        </p:nvSpPr>
        <p:spPr>
          <a:xfrm>
            <a:off x="5944850" y="1717850"/>
            <a:ext cx="50850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41B4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Output and visualization</a:t>
            </a:r>
            <a:endParaRPr sz="2400" b="1">
              <a:solidFill>
                <a:srgbClr val="741B4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33d0377a5_0_16"/>
          <p:cNvSpPr txBox="1">
            <a:spLocks noGrp="1"/>
          </p:cNvSpPr>
          <p:nvPr>
            <p:ph type="title"/>
          </p:nvPr>
        </p:nvSpPr>
        <p:spPr>
          <a:xfrm>
            <a:off x="581242" y="678756"/>
            <a:ext cx="11029500" cy="1188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>
                <a:solidFill>
                  <a:srgbClr val="10B4F2"/>
                </a:solidFill>
              </a:rPr>
              <a:t>Seminar 2</a:t>
            </a:r>
            <a:endParaRPr sz="4800" b="1">
              <a:solidFill>
                <a:srgbClr val="10B4F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06" name="Google Shape;106;g833d0377a5_0_16"/>
          <p:cNvSpPr txBox="1">
            <a:spLocks noGrp="1"/>
          </p:cNvSpPr>
          <p:nvPr>
            <p:ph type="body" idx="1"/>
          </p:nvPr>
        </p:nvSpPr>
        <p:spPr>
          <a:xfrm>
            <a:off x="499275" y="1867350"/>
            <a:ext cx="11397000" cy="408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3000"/>
              <a:buFont typeface="Arial"/>
              <a:buChar char="◼"/>
            </a:pPr>
            <a:r>
              <a:rPr lang="en-US" sz="3000" dirty="0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lang="en-US" sz="3000" b="1" dirty="0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rPr>
              <a:t>GitLab</a:t>
            </a:r>
            <a:r>
              <a:rPr lang="en-US" sz="3000" dirty="0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rPr>
              <a:t> CI/CD Pipeline to deploy </a:t>
            </a:r>
            <a:r>
              <a:rPr lang="en-US" sz="3000" b="1" dirty="0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rPr>
              <a:t>AWS SAM</a:t>
            </a:r>
            <a:r>
              <a:rPr lang="en-US" sz="3000" dirty="0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rPr>
              <a:t> applications.</a:t>
            </a:r>
            <a:endParaRPr sz="3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3000"/>
              <a:buFont typeface="Arial"/>
              <a:buChar char="◼"/>
            </a:pP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 Automation of Serverless applications using </a:t>
            </a:r>
            <a:r>
              <a:rPr lang="en-US" sz="3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Terraform 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3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GitLab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3000"/>
              <a:buFont typeface="Arial"/>
              <a:buChar char="◼"/>
            </a:pPr>
            <a:r>
              <a:rPr lang="en-US" sz="3000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3000" b="1" dirty="0">
                <a:solidFill>
                  <a:schemeClr val="tx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erverless-</a:t>
            </a:r>
            <a:r>
              <a:rPr lang="en-US" sz="3000" b="1" dirty="0" err="1">
                <a:solidFill>
                  <a:schemeClr val="tx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Sagemaker</a:t>
            </a:r>
            <a:r>
              <a:rPr lang="en-US" sz="3000" b="1" dirty="0">
                <a:solidFill>
                  <a:schemeClr val="tx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-Orchestration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demo.</a:t>
            </a:r>
            <a:endParaRPr sz="3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3000"/>
              <a:buFont typeface="Arial"/>
              <a:buChar char="◼"/>
            </a:pP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Serverless </a:t>
            </a:r>
            <a:r>
              <a:rPr lang="en-US" sz="3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Optimization techniques</a:t>
            </a: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3000"/>
              <a:buFont typeface="Arial"/>
              <a:buChar char="◼"/>
            </a:pP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handle API Gateway timeout issue?</a:t>
            </a:r>
            <a:endParaRPr sz="3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3000"/>
              <a:buFont typeface="Arial"/>
              <a:buChar char="◼"/>
            </a:pPr>
            <a:r>
              <a:rPr lang="en-US" sz="3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does other cloud vendors provide?</a:t>
            </a:r>
            <a:endParaRPr sz="3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30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33d0377a5_0_28"/>
          <p:cNvSpPr txBox="1">
            <a:spLocks noGrp="1"/>
          </p:cNvSpPr>
          <p:nvPr>
            <p:ph type="title"/>
          </p:nvPr>
        </p:nvSpPr>
        <p:spPr>
          <a:xfrm>
            <a:off x="581243" y="5772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0B4F2"/>
                </a:solidFill>
              </a:rPr>
              <a:t>Lambda API</a:t>
            </a:r>
            <a:endParaRPr sz="4800" b="1">
              <a:solidFill>
                <a:srgbClr val="10B4F2"/>
              </a:solidFill>
            </a:endParaRPr>
          </a:p>
        </p:txBody>
      </p:sp>
      <p:sp>
        <p:nvSpPr>
          <p:cNvPr id="313" name="Google Shape;313;g833d0377a5_0_28"/>
          <p:cNvSpPr txBox="1">
            <a:spLocks noGrp="1"/>
          </p:cNvSpPr>
          <p:nvPr>
            <p:ph type="body" idx="1"/>
          </p:nvPr>
        </p:nvSpPr>
        <p:spPr>
          <a:xfrm>
            <a:off x="733600" y="1870250"/>
            <a:ext cx="6871800" cy="4438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API provided by the lambda services</a:t>
            </a:r>
            <a:endParaRPr sz="2400" b="1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Used by all  other services that invoke lambda across all models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Support sync and async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can pass any event payload structure you want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client  include in every SDK</a:t>
            </a:r>
            <a:endParaRPr sz="2400"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2400" b="1"/>
          </a:p>
        </p:txBody>
      </p:sp>
      <p:pic>
        <p:nvPicPr>
          <p:cNvPr id="314" name="Google Shape;314;g833d0377a5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200" y="1946458"/>
            <a:ext cx="4281801" cy="4577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2207b7962_1_176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0B4F2"/>
                </a:solidFill>
              </a:rPr>
              <a:t>Lambda Execution Model</a:t>
            </a:r>
            <a:endParaRPr sz="4800" b="1">
              <a:solidFill>
                <a:srgbClr val="10B4F2"/>
              </a:solidFill>
            </a:endParaRPr>
          </a:p>
        </p:txBody>
      </p:sp>
      <p:sp>
        <p:nvSpPr>
          <p:cNvPr id="320" name="Google Shape;320;g72207b7962_1_176"/>
          <p:cNvSpPr txBox="1">
            <a:spLocks noGrp="1"/>
          </p:cNvSpPr>
          <p:nvPr>
            <p:ph type="body" idx="1"/>
          </p:nvPr>
        </p:nvSpPr>
        <p:spPr>
          <a:xfrm>
            <a:off x="581200" y="1754875"/>
            <a:ext cx="3100200" cy="1617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Synchronous(push)</a:t>
            </a:r>
            <a:endParaRPr sz="2400" b="1">
              <a:solidFill>
                <a:srgbClr val="0000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21" name="Google Shape;321;g72207b7962_1_176"/>
          <p:cNvSpPr txBox="1">
            <a:spLocks noGrp="1"/>
          </p:cNvSpPr>
          <p:nvPr>
            <p:ph type="body" idx="1"/>
          </p:nvPr>
        </p:nvSpPr>
        <p:spPr>
          <a:xfrm>
            <a:off x="4010200" y="1754875"/>
            <a:ext cx="3100200" cy="1617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Asynchronous(event)</a:t>
            </a:r>
            <a:endParaRPr sz="2400" b="1">
              <a:solidFill>
                <a:srgbClr val="0000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rgbClr val="000000"/>
              </a:solidFill>
            </a:endParaRPr>
          </a:p>
        </p:txBody>
      </p:sp>
      <p:sp>
        <p:nvSpPr>
          <p:cNvPr id="322" name="Google Shape;322;g72207b7962_1_176"/>
          <p:cNvSpPr txBox="1">
            <a:spLocks noGrp="1"/>
          </p:cNvSpPr>
          <p:nvPr>
            <p:ph type="body" idx="1"/>
          </p:nvPr>
        </p:nvSpPr>
        <p:spPr>
          <a:xfrm>
            <a:off x="8155200" y="1678675"/>
            <a:ext cx="3100200" cy="1617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Stream (poll-based)</a:t>
            </a:r>
            <a:endParaRPr sz="2400" b="1">
              <a:solidFill>
                <a:srgbClr val="0000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323" name="Google Shape;323;g72207b7962_1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350" y="2686074"/>
            <a:ext cx="2424460" cy="40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72207b7962_1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3020675"/>
            <a:ext cx="1851800" cy="325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72207b7962_1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025" y="2995675"/>
            <a:ext cx="1843100" cy="32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2ec729902_0_29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0B4F2"/>
                </a:solidFill>
              </a:rPr>
              <a:t>Synchronous API</a:t>
            </a:r>
            <a:endParaRPr sz="4800" b="1">
              <a:solidFill>
                <a:srgbClr val="10B4F2"/>
              </a:solidFill>
            </a:endParaRPr>
          </a:p>
        </p:txBody>
      </p:sp>
      <p:pic>
        <p:nvPicPr>
          <p:cNvPr id="331" name="Google Shape;331;g72ec729902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175050"/>
            <a:ext cx="5414775" cy="428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72ec729902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650" y="2251258"/>
            <a:ext cx="6148949" cy="2007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72ec729902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0650" y="4446735"/>
            <a:ext cx="6148950" cy="181891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72ec729902_0_29"/>
          <p:cNvSpPr txBox="1">
            <a:spLocks noGrp="1"/>
          </p:cNvSpPr>
          <p:nvPr>
            <p:ph type="title"/>
          </p:nvPr>
        </p:nvSpPr>
        <p:spPr>
          <a:xfrm>
            <a:off x="1038400" y="5904975"/>
            <a:ext cx="4971600" cy="537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A86E8"/>
                </a:solidFill>
              </a:rPr>
              <a:t>retry after failure</a:t>
            </a:r>
            <a:endParaRPr sz="3000" b="1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2ec729902_0_45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0B4F2"/>
                </a:solidFill>
              </a:rPr>
              <a:t>Asynchronous API </a:t>
            </a:r>
            <a:endParaRPr sz="4800" b="1">
              <a:solidFill>
                <a:srgbClr val="10B4F2"/>
              </a:solidFill>
            </a:endParaRPr>
          </a:p>
        </p:txBody>
      </p:sp>
      <p:pic>
        <p:nvPicPr>
          <p:cNvPr id="340" name="Google Shape;340;g72ec729902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110125"/>
            <a:ext cx="10337876" cy="446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2207b7962_1_187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0B4F2"/>
                </a:solidFill>
              </a:rPr>
              <a:t>Asynchronous Execution</a:t>
            </a:r>
            <a:endParaRPr sz="4800" b="1">
              <a:solidFill>
                <a:srgbClr val="10B4F2"/>
              </a:solidFill>
            </a:endParaRPr>
          </a:p>
        </p:txBody>
      </p:sp>
      <p:sp>
        <p:nvSpPr>
          <p:cNvPr id="346" name="Google Shape;346;g72207b7962_1_187"/>
          <p:cNvSpPr txBox="1">
            <a:spLocks noGrp="1"/>
          </p:cNvSpPr>
          <p:nvPr>
            <p:ph type="body" idx="2"/>
          </p:nvPr>
        </p:nvSpPr>
        <p:spPr>
          <a:xfrm>
            <a:off x="472450" y="1507775"/>
            <a:ext cx="10763400" cy="298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If you don’t need a response, use the Lambda APIs to start an asynchronous execution </a:t>
            </a:r>
            <a:endParaRPr sz="2400"/>
          </a:p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Build-in queue (SQS behind the scenes)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Automatic retries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Dead letter queue for failed events</a:t>
            </a:r>
            <a:endParaRPr sz="2400"/>
          </a:p>
        </p:txBody>
      </p:sp>
      <p:pic>
        <p:nvPicPr>
          <p:cNvPr id="347" name="Google Shape;347;g72207b7962_1_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700" y="4132702"/>
            <a:ext cx="6650250" cy="25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369064c77_1_3"/>
          <p:cNvSpPr txBox="1">
            <a:spLocks noGrp="1"/>
          </p:cNvSpPr>
          <p:nvPr>
            <p:ph type="title"/>
          </p:nvPr>
        </p:nvSpPr>
        <p:spPr>
          <a:xfrm>
            <a:off x="58124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0B4F2"/>
                </a:solidFill>
              </a:rPr>
              <a:t>Lambda Event Destination</a:t>
            </a:r>
            <a:endParaRPr sz="4800" b="1">
              <a:solidFill>
                <a:srgbClr val="10B4F2"/>
              </a:solidFill>
            </a:endParaRPr>
          </a:p>
        </p:txBody>
      </p:sp>
      <p:sp>
        <p:nvSpPr>
          <p:cNvPr id="353" name="Google Shape;353;g8369064c77_1_3"/>
          <p:cNvSpPr txBox="1">
            <a:spLocks noGrp="1"/>
          </p:cNvSpPr>
          <p:nvPr>
            <p:ph type="body" idx="2"/>
          </p:nvPr>
        </p:nvSpPr>
        <p:spPr>
          <a:xfrm>
            <a:off x="472450" y="2041175"/>
            <a:ext cx="6703200" cy="4215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FF"/>
                </a:solidFill>
              </a:rPr>
              <a:t>For asynchronous invocations, capture success or failure.</a:t>
            </a:r>
            <a:endParaRPr sz="2400" b="1">
              <a:solidFill>
                <a:srgbClr val="0000FF"/>
              </a:solidFill>
            </a:endParaRPr>
          </a:p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record contains details about the request and response in JSON format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contains more information than data sent to a DLQ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can send both outcomes to same destination or  can send success to one destination, failure to another</a:t>
            </a:r>
            <a:endParaRPr sz="2400"/>
          </a:p>
        </p:txBody>
      </p:sp>
      <p:pic>
        <p:nvPicPr>
          <p:cNvPr id="354" name="Google Shape;354;g8369064c77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950" y="1870258"/>
            <a:ext cx="3868274" cy="4835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2c366ca7f_0_20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0B4F2"/>
                </a:solidFill>
              </a:rPr>
              <a:t>Solution for API Gateway Limit Time</a:t>
            </a:r>
            <a:endParaRPr sz="4800" b="1">
              <a:solidFill>
                <a:srgbClr val="10B4F2"/>
              </a:solidFill>
            </a:endParaRPr>
          </a:p>
        </p:txBody>
      </p:sp>
      <p:sp>
        <p:nvSpPr>
          <p:cNvPr id="360" name="Google Shape;360;g72c366ca7f_0_20"/>
          <p:cNvSpPr txBox="1">
            <a:spLocks noGrp="1"/>
          </p:cNvSpPr>
          <p:nvPr>
            <p:ph type="body" idx="2"/>
          </p:nvPr>
        </p:nvSpPr>
        <p:spPr>
          <a:xfrm>
            <a:off x="472450" y="1507775"/>
            <a:ext cx="10763400" cy="5067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</a:rPr>
              <a:t>AWS API gateway has a max timeout of 30 Sec.</a:t>
            </a:r>
            <a:endParaRPr sz="2400">
              <a:solidFill>
                <a:srgbClr val="0000FF"/>
              </a:solidFill>
            </a:endParaRPr>
          </a:p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implementing an asynchronous model</a:t>
            </a:r>
            <a:endParaRPr sz="2400"/>
          </a:p>
          <a:p>
            <a:pPr marL="13716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initial request/response</a:t>
            </a:r>
            <a:endParaRPr sz="2400"/>
          </a:p>
          <a:p>
            <a:pPr marL="13716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  <a:p>
            <a:pPr marL="13716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  <a:p>
            <a:pPr marL="1371600" lvl="1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background processing </a:t>
            </a: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  <a:p>
            <a:pPr marL="1371600" lvl="1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polling</a:t>
            </a:r>
            <a:endParaRPr sz="2400"/>
          </a:p>
        </p:txBody>
      </p:sp>
      <p:pic>
        <p:nvPicPr>
          <p:cNvPr id="361" name="Google Shape;361;g72c366ca7f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00" y="3659375"/>
            <a:ext cx="3897624" cy="7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72c366ca7f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200" y="5000625"/>
            <a:ext cx="4268449" cy="4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72c366ca7f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5750" y="5772150"/>
            <a:ext cx="3799423" cy="8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361cc7835_0_53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rgbClr val="10B4F2"/>
                </a:solidFill>
              </a:rPr>
              <a:t>Comparing Serverless Architecture Providers</a:t>
            </a:r>
            <a:endParaRPr sz="4200" b="1">
              <a:solidFill>
                <a:srgbClr val="10B4F2"/>
              </a:solidFill>
            </a:endParaRPr>
          </a:p>
        </p:txBody>
      </p:sp>
      <p:pic>
        <p:nvPicPr>
          <p:cNvPr id="369" name="Google Shape;369;g8361cc7835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870254"/>
            <a:ext cx="5304100" cy="246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8361cc7835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9100" y="1870250"/>
            <a:ext cx="4182902" cy="466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8361cc7835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8800" y="4407475"/>
            <a:ext cx="4649616" cy="23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8361cc7835_0_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025" y="3176594"/>
            <a:ext cx="1255724" cy="9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8361cc7835_0_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800" y="1664276"/>
            <a:ext cx="1255725" cy="145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8361cc7835_0_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000" y="4483679"/>
            <a:ext cx="94297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8361cc7835_0_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2875" y="5300663"/>
            <a:ext cx="169545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g7d481ef38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2975" y="666700"/>
            <a:ext cx="1732049" cy="12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7d481ef38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975" y="2104050"/>
            <a:ext cx="6132075" cy="440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32c166d86_0_0"/>
          <p:cNvSpPr txBox="1">
            <a:spLocks noGrp="1"/>
          </p:cNvSpPr>
          <p:nvPr>
            <p:ph type="title"/>
          </p:nvPr>
        </p:nvSpPr>
        <p:spPr>
          <a:xfrm>
            <a:off x="499267" y="678756"/>
            <a:ext cx="11029500" cy="1188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>
                <a:solidFill>
                  <a:srgbClr val="1CADE4"/>
                </a:solidFill>
              </a:rPr>
              <a:t>        AWS Serverless Application Model</a:t>
            </a:r>
            <a:endParaRPr sz="4800" b="1">
              <a:solidFill>
                <a:srgbClr val="1CADE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2" name="Google Shape;112;g732c166d86_0_0"/>
          <p:cNvSpPr txBox="1">
            <a:spLocks noGrp="1"/>
          </p:cNvSpPr>
          <p:nvPr>
            <p:ph type="body" idx="1"/>
          </p:nvPr>
        </p:nvSpPr>
        <p:spPr>
          <a:xfrm>
            <a:off x="499275" y="1945901"/>
            <a:ext cx="11029500" cy="400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Clr>
                <a:srgbClr val="1CADE4"/>
              </a:buClr>
              <a:buSzPts val="2400"/>
              <a:buFont typeface="Arial"/>
              <a:buChar char="◼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source framework for building serverless applications. 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400"/>
              <a:buFont typeface="Arial"/>
              <a:buChar char="◼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CloudFormation extension optimised for serverless application development.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400"/>
              <a:buFont typeface="Arial"/>
              <a:buChar char="◼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Includes the</a:t>
            </a:r>
            <a:r>
              <a:rPr lang="en-US" sz="24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US" sz="2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AWS SAM Template Specification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</a:t>
            </a:r>
            <a:r>
              <a:rPr lang="en-US" sz="24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en-US" sz="2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AWS SAM Command Line Interface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(CLI).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400"/>
              <a:buFont typeface="Arial"/>
              <a:buChar char="◼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Supports anything CloudFormation supports - mix canonical CloudFormation and SAM together in the same template.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400"/>
              <a:buFont typeface="Arial"/>
              <a:buChar char="◼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convenient and concise syntax to express functions, APIs, databases, and event source mapping when compared to typical CloudFormation template.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g732c166d8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025" y="580425"/>
            <a:ext cx="1209275" cy="11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26106d30e_0_2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1CADE4"/>
                </a:solidFill>
              </a:rPr>
              <a:t>SAM Template</a:t>
            </a:r>
            <a:r>
              <a:rPr lang="en-US" sz="6000" b="1"/>
              <a:t> </a:t>
            </a:r>
            <a:endParaRPr sz="6000" b="1"/>
          </a:p>
        </p:txBody>
      </p:sp>
      <p:sp>
        <p:nvSpPr>
          <p:cNvPr id="119" name="Google Shape;119;g826106d30e_0_22"/>
          <p:cNvSpPr txBox="1">
            <a:spLocks noGrp="1"/>
          </p:cNvSpPr>
          <p:nvPr>
            <p:ph type="body" idx="1"/>
          </p:nvPr>
        </p:nvSpPr>
        <p:spPr>
          <a:xfrm>
            <a:off x="581200" y="1670050"/>
            <a:ext cx="11029500" cy="472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accen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◼ </a:t>
            </a:r>
            <a:r>
              <a:rPr lang="en-US" sz="20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Specific to AWS provider. </a:t>
            </a:r>
            <a:endParaRPr sz="2000" b="1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accen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◼ </a:t>
            </a:r>
            <a:r>
              <a:rPr lang="en-US" sz="20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Allows testing of Lambda and </a:t>
            </a:r>
            <a:endParaRPr sz="2000" b="1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   API gateway locally.</a:t>
            </a:r>
            <a:endParaRPr sz="2000" b="1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accen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◼ </a:t>
            </a:r>
            <a:r>
              <a:rPr lang="en-US" sz="20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Automatically deploys and </a:t>
            </a:r>
            <a:endParaRPr sz="2000" b="1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   configures IAM.</a:t>
            </a:r>
            <a:endParaRPr sz="2000" b="1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g826106d30e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600" y="1818250"/>
            <a:ext cx="7141551" cy="43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826106d30e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950" y="4313600"/>
            <a:ext cx="2861025" cy="2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3443e1a37_0_4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1CADE4"/>
                </a:solidFill>
              </a:rPr>
              <a:t>SAM Commands</a:t>
            </a:r>
            <a:endParaRPr sz="6000" b="1">
              <a:solidFill>
                <a:srgbClr val="1CADE4"/>
              </a:solidFill>
            </a:endParaRPr>
          </a:p>
        </p:txBody>
      </p:sp>
      <p:pic>
        <p:nvPicPr>
          <p:cNvPr id="127" name="Google Shape;127;g83443e1a37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25" y="1758150"/>
            <a:ext cx="3321125" cy="374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83443e1a37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0275" y="1758150"/>
            <a:ext cx="7888774" cy="11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83443e1a37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0275" y="4600275"/>
            <a:ext cx="3859500" cy="12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83443e1a37_0_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0275" y="3079850"/>
            <a:ext cx="7846699" cy="1449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2e0fd7835_0_7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1CADE4"/>
                </a:solidFill>
              </a:rPr>
              <a:t>Getting started...</a:t>
            </a:r>
            <a:endParaRPr sz="6000" b="1">
              <a:solidFill>
                <a:srgbClr val="1CADE4"/>
              </a:solidFill>
            </a:endParaRPr>
          </a:p>
        </p:txBody>
      </p:sp>
      <p:sp>
        <p:nvSpPr>
          <p:cNvPr id="136" name="Google Shape;136;g82e0fd7835_0_7"/>
          <p:cNvSpPr txBox="1">
            <a:spLocks noGrp="1"/>
          </p:cNvSpPr>
          <p:nvPr>
            <p:ph type="body" idx="1"/>
          </p:nvPr>
        </p:nvSpPr>
        <p:spPr>
          <a:xfrm>
            <a:off x="581200" y="2228000"/>
            <a:ext cx="9905700" cy="2652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400"/>
              </a:spcBef>
              <a:spcAft>
                <a:spcPts val="0"/>
              </a:spcAft>
              <a:buClr>
                <a:srgbClr val="1CADE4"/>
              </a:buClr>
              <a:buSzPts val="2400"/>
              <a:buFont typeface="Arial"/>
              <a:buChar char="◼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and configure the SAM CLI.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400"/>
              <a:buFont typeface="Arial"/>
              <a:buChar char="◼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an AWS serverless application using SAM CLI.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400"/>
              <a:buChar char="◼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Craft the </a:t>
            </a:r>
            <a:r>
              <a:rPr lang="en-US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.gitlab-ci.yml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file.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400"/>
              <a:buFont typeface="Arial"/>
              <a:buChar char="◼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 up your AWS credentials in your GitLab account.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400"/>
              <a:buFont typeface="Arial"/>
              <a:buChar char="◼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locally.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400"/>
              <a:buFont typeface="Arial"/>
              <a:buChar char="◼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 your application.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Pts val="2400"/>
              <a:buFont typeface="Arial"/>
              <a:buChar char="◼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your deployment.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g82e0fd7835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8200" y="1777600"/>
            <a:ext cx="3093599" cy="471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26106d30e_0_35"/>
          <p:cNvSpPr txBox="1">
            <a:spLocks noGrp="1"/>
          </p:cNvSpPr>
          <p:nvPr>
            <p:ph type="title"/>
          </p:nvPr>
        </p:nvSpPr>
        <p:spPr>
          <a:xfrm>
            <a:off x="58124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CADE4"/>
                </a:solidFill>
              </a:rPr>
              <a:t>AWS Serverless Application Model (SAM)</a:t>
            </a:r>
            <a:endParaRPr sz="4800" b="1">
              <a:solidFill>
                <a:srgbClr val="1CADE4"/>
              </a:solidFill>
            </a:endParaRPr>
          </a:p>
        </p:txBody>
      </p:sp>
      <p:sp>
        <p:nvSpPr>
          <p:cNvPr id="143" name="Google Shape;143;g826106d30e_0_35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194800" cy="363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10B4F2"/>
              </a:buClr>
              <a:buSzPts val="2200"/>
              <a:buFont typeface="Arial"/>
              <a:buChar char="◼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Specific to AWS provider. 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10B4F2"/>
              </a:buClr>
              <a:buSzPts val="2200"/>
              <a:buFont typeface="Arial"/>
              <a:buChar char="◼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Prerequisites :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AWS CLI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SAM CLI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Docker 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10B4F2"/>
              </a:buClr>
              <a:buSzPts val="2200"/>
              <a:buFont typeface="Arial"/>
              <a:buChar char="◼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Allows testing of Lambda and API gateway locally.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826106d30e_0_35"/>
          <p:cNvSpPr txBox="1">
            <a:spLocks noGrp="1"/>
          </p:cNvSpPr>
          <p:nvPr>
            <p:ph type="body" idx="2"/>
          </p:nvPr>
        </p:nvSpPr>
        <p:spPr>
          <a:xfrm>
            <a:off x="6416039" y="2228003"/>
            <a:ext cx="5194800" cy="363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1" u="sng">
                <a:latin typeface="Arial"/>
                <a:ea typeface="Arial"/>
                <a:cs typeface="Arial"/>
                <a:sym typeface="Arial"/>
              </a:rPr>
              <a:t>Commands</a:t>
            </a:r>
            <a:endParaRPr b="1" u="sng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spcBef>
                <a:spcPts val="360"/>
              </a:spcBef>
              <a:spcAft>
                <a:spcPts val="0"/>
              </a:spcAft>
              <a:buSzPts val="2100"/>
              <a:buFont typeface="Arial"/>
              <a:buChar char="◼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sam init --runtime python3.7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◼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sam local invoke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lambdafnname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--no-event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◼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sam local start-api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◼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sam package --template-file template.yaml --output-template-file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deploy.yaml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--s3-bucket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bucket-name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◼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aws cloudformation deploy --template-file path --stack-name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stackname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--capabilities CAPABILITY_IAM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3443e1a37_0_0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1CADE4"/>
                </a:solidFill>
              </a:rPr>
              <a:t>GitLab</a:t>
            </a:r>
            <a:endParaRPr sz="6000" b="1">
              <a:solidFill>
                <a:srgbClr val="1CADE4"/>
              </a:solidFill>
            </a:endParaRPr>
          </a:p>
        </p:txBody>
      </p:sp>
      <p:pic>
        <p:nvPicPr>
          <p:cNvPr id="150" name="Google Shape;150;g83443e1a3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300" y="1596900"/>
            <a:ext cx="3984500" cy="13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83443e1a3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500" y="2921500"/>
            <a:ext cx="4039075" cy="12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83443e1a3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013" y="4319650"/>
            <a:ext cx="4039076" cy="221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83443e1a37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5400" y="913035"/>
            <a:ext cx="941525" cy="73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83443e1a37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2525" y="1870250"/>
            <a:ext cx="5974451" cy="447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1074</Words>
  <Application>Microsoft Office PowerPoint</Application>
  <PresentationFormat>Widescreen</PresentationFormat>
  <Paragraphs>170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Noto Sans Symbols</vt:lpstr>
      <vt:lpstr>Arial</vt:lpstr>
      <vt:lpstr>Libre Franklin</vt:lpstr>
      <vt:lpstr>Franklin Gothic</vt:lpstr>
      <vt:lpstr>DividendVTI</vt:lpstr>
      <vt:lpstr>SERVERLESS COMPUTING</vt:lpstr>
      <vt:lpstr>AWS Management Console</vt:lpstr>
      <vt:lpstr>Seminar 2 </vt:lpstr>
      <vt:lpstr>        AWS Serverless Application Model </vt:lpstr>
      <vt:lpstr>SAM Template </vt:lpstr>
      <vt:lpstr>SAM Commands</vt:lpstr>
      <vt:lpstr>Getting started...</vt:lpstr>
      <vt:lpstr>AWS Serverless Application Model (SAM)</vt:lpstr>
      <vt:lpstr>GitLab</vt:lpstr>
      <vt:lpstr>CI/CD Pipeline in GitLab</vt:lpstr>
      <vt:lpstr>          Terraform   </vt:lpstr>
      <vt:lpstr>Terraform Commands</vt:lpstr>
      <vt:lpstr>Comparison </vt:lpstr>
      <vt:lpstr>Serverless Sagemaker Orchestration Demo</vt:lpstr>
      <vt:lpstr>Anatomy of a Lambda Function</vt:lpstr>
      <vt:lpstr>Anatomy of a Lambda Function</vt:lpstr>
      <vt:lpstr>The Function Lifecycle</vt:lpstr>
      <vt:lpstr>Measuring With AWS X-Ray</vt:lpstr>
      <vt:lpstr>X-Ray Trace Example </vt:lpstr>
      <vt:lpstr>Cold Starts - static initialization</vt:lpstr>
      <vt:lpstr>Provisioned Concurrency</vt:lpstr>
      <vt:lpstr>Provisioned Concurrency</vt:lpstr>
      <vt:lpstr>Lambda Layer</vt:lpstr>
      <vt:lpstr>No Orchestration In Code</vt:lpstr>
      <vt:lpstr>AWS Step Function</vt:lpstr>
      <vt:lpstr>Event passing with AWS EventBridge</vt:lpstr>
      <vt:lpstr>CPU-bound Example</vt:lpstr>
      <vt:lpstr>AWS Lambda Power Tuning</vt:lpstr>
      <vt:lpstr>AWS Lambda Power Tuning </vt:lpstr>
      <vt:lpstr>Lambda API</vt:lpstr>
      <vt:lpstr>Lambda Execution Model</vt:lpstr>
      <vt:lpstr>Synchronous API</vt:lpstr>
      <vt:lpstr>Asynchronous API </vt:lpstr>
      <vt:lpstr>Asynchronous Execution</vt:lpstr>
      <vt:lpstr>Lambda Event Destination</vt:lpstr>
      <vt:lpstr>Solution for API Gateway Limit Time</vt:lpstr>
      <vt:lpstr>Comparing Serverless Architecture Providers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COMPUTING</dc:title>
  <cp:lastModifiedBy>Lord, Mansoureh</cp:lastModifiedBy>
  <cp:revision>1</cp:revision>
  <dcterms:created xsi:type="dcterms:W3CDTF">2020-01-31T03:03:37Z</dcterms:created>
  <dcterms:modified xsi:type="dcterms:W3CDTF">2020-04-19T00:46:02Z</dcterms:modified>
</cp:coreProperties>
</file>